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6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09728" cy="10972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15CA72FC-2C21-4D95-A8EF-D76227CCED96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C87511B5-1E3F-44EB-BD30-FE7537A5A9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14348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0005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358856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7013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93386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080486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84211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55646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37404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9783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18401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445190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393107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310035-DE4D-D71D-8620-C55E05658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024" y="0"/>
            <a:ext cx="7427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645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83708-6603-C06A-CC72-9088B4057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" descr="Apple is reportedly working on a big Siri change nobody asked for | Macworld">
            <a:extLst>
              <a:ext uri="{FF2B5EF4-FFF2-40B4-BE49-F238E27FC236}">
                <a16:creationId xmlns:a16="http://schemas.microsoft.com/office/drawing/2014/main" id="{5F8ACFC6-88BB-5EAC-4C48-E26EEFB0C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173" y="5318835"/>
            <a:ext cx="2494087" cy="1247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24EF3D-F386-9D1D-D56C-3E4E17E50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25" name="Picture 2" descr="أمازون أليكسا - ويكيبيديا">
            <a:extLst>
              <a:ext uri="{FF2B5EF4-FFF2-40B4-BE49-F238E27FC236}">
                <a16:creationId xmlns:a16="http://schemas.microsoft.com/office/drawing/2014/main" id="{FEB49F71-BFF5-D933-90F1-2738097E3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38" y="4621631"/>
            <a:ext cx="2554877" cy="16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3EEA7D-9CAC-E4C2-148B-B0174A496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CF71E9-2397-6B89-CC37-365135147D7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dirty="0">
                <a:solidFill>
                  <a:schemeClr val="bg1"/>
                </a:solidFill>
              </a:rPr>
              <a:t>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1799F3-71B1-29C9-B20C-7B1471400122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52AD918B-AE33-C081-AC6D-BB5DEE4C104B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C332CBAB-C504-B135-50DA-7261B3B3E986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5B6D9A67-1FB6-A12D-9F10-0C77D807C8C6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707169-9C7D-ADA7-D7B9-D4D7C90725A9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2333F0A9-AD60-0576-1C3F-5E56AFA87B24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0379D8DC-C82A-63F3-352E-2BE8CF7F5381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3F57FE8-D3B3-1CAE-7ED2-967E03B1FB32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6E40EACE-5432-1EF4-5B36-AB7570B58A55}"/>
              </a:ext>
            </a:extLst>
          </p:cNvPr>
          <p:cNvSpPr/>
          <p:nvPr/>
        </p:nvSpPr>
        <p:spPr>
          <a:xfrm>
            <a:off x="7051881" y="3809733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5044609-4D82-8735-7D2B-A550DC33441B}"/>
              </a:ext>
            </a:extLst>
          </p:cNvPr>
          <p:cNvSpPr txBox="1">
            <a:spLocks/>
          </p:cNvSpPr>
          <p:nvPr/>
        </p:nvSpPr>
        <p:spPr>
          <a:xfrm>
            <a:off x="733319" y="4116253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1800" dirty="0"/>
              <a:t>الذكاء الاصطناعي الضيق (</a:t>
            </a:r>
            <a:r>
              <a:rPr lang="en-US" sz="1800" dirty="0"/>
              <a:t>ANI</a:t>
            </a:r>
            <a:r>
              <a:rPr lang="ar-EG" sz="1800" dirty="0"/>
              <a:t>) يشير إلى أنظمة الذكاء الاصطناعي المصممة لأداء مهمة محددة أو مجموعة من المهام داخل نطاق ضيق.</a:t>
            </a:r>
            <a:br>
              <a:rPr lang="en-US" sz="1800" dirty="0"/>
            </a:br>
            <a:endParaRPr lang="en-US" sz="18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1800" dirty="0"/>
              <a:t>هذه الأنظمة متخصصة للغاية ويمكنها فقط أداء المهام المبرمجة للقيام بها.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401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20" grpId="0" animBg="1"/>
      <p:bldP spid="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E9A40-E214-E230-7964-045FBD834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0A159F-8F2D-DEF9-9A77-9D40DFB51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39F82F-EDBC-CBB3-184A-B21591278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80CD9C-7738-BA75-CD5F-48C421756714}"/>
              </a:ext>
            </a:extLst>
          </p:cNvPr>
          <p:cNvSpPr txBox="1"/>
          <p:nvPr/>
        </p:nvSpPr>
        <p:spPr>
          <a:xfrm>
            <a:off x="47518" y="6527800"/>
            <a:ext cx="49540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١٠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30945-F35F-66F2-F9B0-BBA5BD4BF52C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37C6AC13-C51B-2CC0-7533-D86ADD5DE27D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552ABFBF-A0B8-16AC-CEC4-6E87EE9F69C2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E4722396-372A-7732-3E92-D4D711BA4767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536CDF-D039-02F3-C29E-7972BACFDCF6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AEB82D3C-83B2-52CF-E4CC-170860D57A26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C0D16BBF-50F8-F8EE-9721-0C9BB4F8B255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AF0D2C-7967-2343-282A-3491210E0C37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E77069DF-EEC2-FBAA-E7DF-AC7B075A70DC}"/>
              </a:ext>
            </a:extLst>
          </p:cNvPr>
          <p:cNvSpPr/>
          <p:nvPr/>
        </p:nvSpPr>
        <p:spPr>
          <a:xfrm>
            <a:off x="4436081" y="3759793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4EF4D8-1A78-CF0C-32E0-BA75D983ADFC}"/>
              </a:ext>
            </a:extLst>
          </p:cNvPr>
          <p:cNvSpPr txBox="1">
            <a:spLocks/>
          </p:cNvSpPr>
          <p:nvPr/>
        </p:nvSpPr>
        <p:spPr>
          <a:xfrm>
            <a:off x="641551" y="3987867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يشير الذكاء الاصطناعي العام إلى أنظمة الذكاء الاصطناعي التي لديها القدرة على فهم أو تعلم أي مهمة فكرية يمكن للإنسان القيام بها.</a:t>
            </a:r>
            <a:endParaRPr lang="en-US" sz="1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ستكون هذه الأنظمة قادرة على التفكير وحل المشكلات والتعلم بطريقة مشابهة للبشر.</a:t>
            </a:r>
            <a:endParaRPr lang="en-US" sz="1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ومع ذلك ، لا يزال الذكاء الاصطناعي العام مفهوما نظريا ولم يتحقق بعد.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9104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FE5D0-DE50-40E5-A21D-376E45E6E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8D6A3F-8A79-19D1-6287-EC354DCEAA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190941-B895-549C-7140-402E1C3E8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C096865-33B6-C509-7BDA-E073476F4FE9}"/>
              </a:ext>
            </a:extLst>
          </p:cNvPr>
          <p:cNvSpPr txBox="1"/>
          <p:nvPr/>
        </p:nvSpPr>
        <p:spPr>
          <a:xfrm>
            <a:off x="47517" y="6527800"/>
            <a:ext cx="68590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١١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9719C-9B40-85FE-F96D-45B80603658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DCD2E903-F1C8-272D-5A5A-29C08E33CFE9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41311DCB-E43D-37FF-967E-4A94F38B5C2E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4AF0F99F-6611-1185-3C5D-63B60E35671F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63EA10-A064-EBF1-7AC1-610EC47E6C31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D0899BD2-5446-1C8E-C18B-6029EFEAE97E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43013479-CEA6-2D0E-6A9C-C4A1C2F22570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53A0FCC-9DAA-0126-BA49-2646A0499B6A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FDFF3A9-0DC3-E509-D8D7-6E5236353E0E}"/>
              </a:ext>
            </a:extLst>
          </p:cNvPr>
          <p:cNvSpPr/>
          <p:nvPr/>
        </p:nvSpPr>
        <p:spPr>
          <a:xfrm>
            <a:off x="1755662" y="3783115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F5D3F58-FDEC-23CD-89C2-14E9BCF96A22}"/>
              </a:ext>
            </a:extLst>
          </p:cNvPr>
          <p:cNvSpPr txBox="1">
            <a:spLocks/>
          </p:cNvSpPr>
          <p:nvPr/>
        </p:nvSpPr>
        <p:spPr>
          <a:xfrm>
            <a:off x="641551" y="3987867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الذكاء الاصطناعي الفائق</a:t>
            </a:r>
            <a:r>
              <a:rPr lang="ar-EG" sz="1800" b="1" dirty="0"/>
              <a:t> </a:t>
            </a:r>
            <a:r>
              <a:rPr lang="ar-EG" sz="1800" dirty="0"/>
              <a:t>يشير إلى أنظمة الذكاء الاصطناعي الاكثر ذكائا من البشر في كل شيء.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ستكون هذه الأنظمة قادرة على حل المشكلات وخلق ابتكارات تتجاوز الفهم البشري.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هناك الكثير من الجدل بين الخبراء حول ما إذا كان من الممكن تحقيقه.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60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B51F6-D046-9C0D-260F-85F5B77C0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474A4A-9866-4FCA-8D6A-95B7A0CB9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35C254-C0B5-6E0B-FE40-25E6A64052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92F08A-531D-DF8F-AA9B-8ADAAA3ED087}"/>
              </a:ext>
            </a:extLst>
          </p:cNvPr>
          <p:cNvSpPr txBox="1"/>
          <p:nvPr/>
        </p:nvSpPr>
        <p:spPr>
          <a:xfrm>
            <a:off x="47518" y="6527800"/>
            <a:ext cx="4858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١٢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8A6F7-3819-CF64-B29F-E89380192DA8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مجالات الذكاء الاصطناعي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316DB24-D357-430E-B36E-56C3166A14F1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الذكاء الاصطناعي هو مجال واسع يشمل مجموعة من المجالات ، بما في ذلك التعلم الآلي ، والتعلم العميق "الشبكات العصبية" ، ومعالجة اللغة الطبيعية ، ورؤية الكمبيوتر ، والروبوتات.</a:t>
            </a:r>
            <a:endParaRPr lang="en-US" sz="2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34E3B66-8988-B2C8-D2B5-CAAB3000CA8D}"/>
              </a:ext>
            </a:extLst>
          </p:cNvPr>
          <p:cNvGrpSpPr/>
          <p:nvPr/>
        </p:nvGrpSpPr>
        <p:grpSpPr>
          <a:xfrm>
            <a:off x="457200" y="2779958"/>
            <a:ext cx="8239470" cy="3457540"/>
            <a:chOff x="685800" y="2898810"/>
            <a:chExt cx="8239470" cy="3457540"/>
          </a:xfrm>
        </p:grpSpPr>
        <p:pic>
          <p:nvPicPr>
            <p:cNvPr id="11" name="Picture 4" descr="A beginner's guide to understanding the buzz words -AI, ML, NLP, Deep  Learning, Computer Vision, and Data Science | by Ramsri Goutham | The  Startup | Medium">
              <a:extLst>
                <a:ext uri="{FF2B5EF4-FFF2-40B4-BE49-F238E27FC236}">
                  <a16:creationId xmlns:a16="http://schemas.microsoft.com/office/drawing/2014/main" id="{23ED2B84-2631-4E75-5FD5-470C48B859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800" y="2898810"/>
              <a:ext cx="8192278" cy="34575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2937AAB-C493-0C6D-5844-274DB8FE9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9087" y="5808662"/>
              <a:ext cx="246183" cy="365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118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2FBF7-43E8-8C4C-E391-8B36FEE30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C765DC-AA98-47DB-9852-2894812A9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881A67-050C-79C8-958C-8E9F56CE5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C43871-102D-66FC-F090-1950545608D4}"/>
              </a:ext>
            </a:extLst>
          </p:cNvPr>
          <p:cNvSpPr txBox="1"/>
          <p:nvPr/>
        </p:nvSpPr>
        <p:spPr>
          <a:xfrm>
            <a:off x="47518" y="6527800"/>
            <a:ext cx="5049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١٣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8CB82E-031C-8DD0-9B27-3811942161BD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A29883D-8D9D-7484-9F6A-F9008496F82E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 </a:t>
            </a:r>
            <a:r>
              <a:rPr lang="ar-EG" sz="2200" dirty="0"/>
              <a:t>التعلم الآلي هو مجموعة فرعية من الذكاء الاصطناعي تتضمن إنشاء خوارزميات ونماذج يمكنها التعلم من البيانات وتحسين أدائها بمرور الوقت.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لخوارزميات التعلم الآلي تحديد الأنماط والعلاقات في مجموعات البيانات الكبيرة ، واستخدام هذه الأنماط لعمل تنبؤات أو اتخاذ إجراءات دون برمجتها للقيام بذلك.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يستخدم التعلم الآلي في مجموعة متنوعة من التطبيقات ، بما في ذلك التعرف على الصور ومعالجة اللغة الطبيعية وأنظمة التوصية والتحليلات التنبؤية.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3747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F2774-73E4-17DF-71E4-BBC61E856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CDE084-5703-2FEA-C8FF-AF5EB6428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ADD18-9C2E-B9A9-955B-C0D4B66E2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EBF7DC-3407-C3B3-157B-CC7C70DF7D67}"/>
              </a:ext>
            </a:extLst>
          </p:cNvPr>
          <p:cNvSpPr txBox="1"/>
          <p:nvPr/>
        </p:nvSpPr>
        <p:spPr>
          <a:xfrm>
            <a:off x="47518" y="6527800"/>
            <a:ext cx="5430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١٤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9DF7D5-47F8-F1D3-CFDC-365D231B08F2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E42FC-47A8-F732-235E-D88EB582DA95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 </a:t>
            </a:r>
            <a:r>
              <a:rPr lang="ar-EG" sz="2200" dirty="0"/>
              <a:t>هناك ثلاثة أنواع من التعلم الآلي: التعلم </a:t>
            </a:r>
            <a:r>
              <a:rPr lang="ar-EG" sz="2400" dirty="0"/>
              <a:t>الآلي الاستنتاجي</a:t>
            </a:r>
            <a:r>
              <a:rPr lang="ar-EG" sz="2200" dirty="0"/>
              <a:t>، والتعلم </a:t>
            </a:r>
            <a:r>
              <a:rPr lang="ar-EG" dirty="0"/>
              <a:t>الآلي المراقب </a:t>
            </a:r>
            <a:r>
              <a:rPr lang="ar-EG" sz="2200" dirty="0"/>
              <a:t>، والتعلم المعزز.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4F732A-1D05-3A4B-B09C-0812A134D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327" y="2466617"/>
            <a:ext cx="5963527" cy="413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48D5F-07FA-F5D5-C005-0C6E53E4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2B2B03-2596-4B96-D6D9-ACF84394B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282CCD-51B3-C724-252C-48C4E0F79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F080C3-A8E6-EFA8-74A4-533CD64E6EA7}"/>
              </a:ext>
            </a:extLst>
          </p:cNvPr>
          <p:cNvSpPr txBox="1"/>
          <p:nvPr/>
        </p:nvSpPr>
        <p:spPr>
          <a:xfrm>
            <a:off x="47518" y="6527800"/>
            <a:ext cx="6382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١٥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1E8B-4F67-5E6D-0DF6-9BAC8D09F041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المراقب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12A704-FD53-12A0-3208-5DBAC4E218EB}"/>
              </a:ext>
            </a:extLst>
          </p:cNvPr>
          <p:cNvSpPr txBox="1">
            <a:spLocks/>
          </p:cNvSpPr>
          <p:nvPr/>
        </p:nvSpPr>
        <p:spPr>
          <a:xfrm>
            <a:off x="123719" y="1773238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التعلم الآلي المراقب هو نوع من التعلم الآلي يتم فيه تدريب الخوارزمية على مجموعة بيانات مصنفة ، حيث يتم إقران بيانات الإدخال ببيانات الإخراج المقابلة.</a:t>
            </a:r>
            <a:endParaRPr lang="en-US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الهدف من التعلم المراقب هو تعلم وظيفة رسم الخرائط من بيانات الإدخال إلى بيانات الإخراج ، بحيث يمكن للخوارزمية إجراء تنبؤات دقيقة على بيانات الإدخال الجديدة غير المرئية.</a:t>
            </a:r>
            <a:endParaRPr lang="en-US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تتكون مجموعة البيانات المصنفة المستخدمة في التعلم المراقب عادة من جزأين: بيانات الإدخال (المعروفة أيضا باسم الميزات) وبيانات الإخراج المقابلة (المعروفة أيضا باسم التسميات أو الأهداف).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4202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9F0C2-37E6-B216-9849-EB9DB7A88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DB4138-74F2-768F-7783-02F2FF5DD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F15188-10E6-DF69-029E-E799F6AA5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D260C5-0E9F-5A27-BF7F-A0432EE66EA4}"/>
              </a:ext>
            </a:extLst>
          </p:cNvPr>
          <p:cNvSpPr txBox="1"/>
          <p:nvPr/>
        </p:nvSpPr>
        <p:spPr>
          <a:xfrm>
            <a:off x="47518" y="6527800"/>
            <a:ext cx="5112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١٦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402D37-4448-20F6-6526-22B3166B46C5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المراقب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4972EC-CC4E-4E11-7346-E4E7D74483C0}"/>
              </a:ext>
            </a:extLst>
          </p:cNvPr>
          <p:cNvSpPr txBox="1">
            <a:spLocks/>
          </p:cNvSpPr>
          <p:nvPr/>
        </p:nvSpPr>
        <p:spPr>
          <a:xfrm>
            <a:off x="558799" y="1773238"/>
            <a:ext cx="83820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يتم تدريب الخوارزمية عن طريق ضبط معلماتها بشكل متكرر لتقليل الفرق بين مخرجاتها المتوقعة والإخراج الفعلي في مجموعة البيانات المسماة.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تصنيف التعلم الخاضع للإشراف إلى نوعين رئيسيين: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الانحدار</a:t>
            </a:r>
            <a:r>
              <a:rPr lang="ar-EG" sz="1800" dirty="0"/>
              <a:t>: في الانحدار ، تكون بيانات الإخراج مستمرة ، والهدف هو تعلم وظيفة يمكنها التنبؤ بقيمة رقمية لبيانات الإدخال الجديدة. تشمل أمثلة مشاكل الانحدار التنبؤ بأسعار المساكن أو أسعار الأسهم.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التصنيف</a:t>
            </a:r>
            <a:r>
              <a:rPr lang="ar-EG" sz="1800" dirty="0"/>
              <a:t>: في التصنيف ، تكون بيانات الإخراج قاطعة ، والهدف هو تعلم وظيفة يمكنها التنبؤ بتسمية فئة لبيانات الإدخال الجديدة. تتضمن أمثلة مشكلات التصنيف اكتشاف البريد المزعج وتصنيف الصور وتحليل المشاعر.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7481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C51E-F82D-F576-2897-A785693DE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798DFC-081F-14A9-0B0B-AAE03E7A8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A0C157-59CE-081D-5E00-02E8EBE284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EB5E2D-9DD5-99B7-CB19-F44A9854A2FE}"/>
              </a:ext>
            </a:extLst>
          </p:cNvPr>
          <p:cNvSpPr txBox="1"/>
          <p:nvPr/>
        </p:nvSpPr>
        <p:spPr>
          <a:xfrm>
            <a:off x="47518" y="6527800"/>
            <a:ext cx="6001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١٧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19F8E-343E-06CE-F77F-2A415A3FB4C6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DF0683-08F5-8AC0-2151-DCFBFDC0A3AB}"/>
              </a:ext>
            </a:extLst>
          </p:cNvPr>
          <p:cNvSpPr txBox="1">
            <a:spLocks/>
          </p:cNvSpPr>
          <p:nvPr/>
        </p:nvSpPr>
        <p:spPr>
          <a:xfrm>
            <a:off x="152400" y="160020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التعلم الآلي الاستنتاجي هو نوع من التعلم الآلي يتم فيه تدريب الخوارزمية على مجموعة بيانات غير مسماة ، حيث لا توجد بيانات إخراج مقابلة.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التمثيل المضغوط الهدف من التعلم الاستنتاجي هو تحديد الأنماط والعلاقات في بيانات الإدخال دون أي توجيه, وإنشاء تمثيل مضغوط لبيانات الإدخال.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يستخدم التعلم الاستنتاجي على نطاق واسع في مجموعة متنوعة من التطبيقات ، بما في ذلك استخراج البيانات ومعالجة الصور والكلام وأنظمة الاقترحات.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ومع ذلك ، قد يكون من الصعب تقييم أداء خوارزميات التعلم الاستنتاجي، حيث لا توجد وظيفة موضوعية واضحة لتحسينها.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426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1FAEC-6768-0340-DE45-8BB696BE1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6EDA5F-FB2A-8419-6FC8-80826BA2D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A4A6EF-5E90-BC1F-6539-958A9E074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266735-C18A-94CF-4CFC-180EF842EEE7}"/>
              </a:ext>
            </a:extLst>
          </p:cNvPr>
          <p:cNvSpPr txBox="1"/>
          <p:nvPr/>
        </p:nvSpPr>
        <p:spPr>
          <a:xfrm>
            <a:off x="47517" y="6527800"/>
            <a:ext cx="5334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١٨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D3DD38-9CC1-2BFC-ACE0-69457399C04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C8B74B-A9B4-4817-913E-2F50D1BB8982}"/>
              </a:ext>
            </a:extLst>
          </p:cNvPr>
          <p:cNvSpPr txBox="1">
            <a:spLocks/>
          </p:cNvSpPr>
          <p:nvPr/>
        </p:nvSpPr>
        <p:spPr>
          <a:xfrm>
            <a:off x="580919" y="1619250"/>
            <a:ext cx="83820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تصنيف التعلم الخاضع للإشراف إلى ثلاثة أنواع رئيسية:</a:t>
            </a:r>
            <a:br>
              <a:rPr lang="en-US" sz="1800" dirty="0"/>
            </a:b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التجميع</a:t>
            </a:r>
            <a:r>
              <a:rPr lang="ar-EG" sz="1800" dirty="0"/>
              <a:t>: في التجميع ، تقوم الخوارزمية بتجميع نقاط البيانات المتشابهة معا في مجموعات بناء على بعض مقاييس التشابه. تتضمن أمثلة تقنيات التجميع </a:t>
            </a:r>
            <a:r>
              <a:rPr lang="en-US" sz="1800" dirty="0"/>
              <a:t>k-means</a:t>
            </a:r>
            <a:r>
              <a:rPr lang="ar-EG" sz="1800" dirty="0"/>
              <a:t> و التجميع الهرمي.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تقليل الأبعاد</a:t>
            </a:r>
            <a:r>
              <a:rPr lang="ar-EG" sz="1800" dirty="0"/>
              <a:t>: في تقليل الأبعاد ، تقلل الخوارزمية عدد الميزات في بيانات الإدخال مع الحفاظ على أكبر قدر ممكن من المعلومات. ومن الأمثلة على تقنيات الحد من الأبعاد تحليل المكونات الرئيسية (</a:t>
            </a:r>
            <a:r>
              <a:rPr lang="en-US" sz="1800" dirty="0"/>
              <a:t>PCA</a:t>
            </a:r>
            <a:r>
              <a:rPr lang="ar-EG" sz="1800" dirty="0"/>
              <a:t>) و</a:t>
            </a:r>
          </a:p>
          <a:p>
            <a:pPr marL="457200" lvl="1" indent="0">
              <a:buNone/>
            </a:pPr>
            <a:r>
              <a:rPr lang="ar-EG" sz="1800" dirty="0"/>
              <a:t>   </a:t>
            </a:r>
            <a:r>
              <a:rPr lang="en-US" sz="1800" dirty="0"/>
              <a:t>t-distributed</a:t>
            </a:r>
            <a:r>
              <a:rPr lang="ar-EG" sz="1800" dirty="0"/>
              <a:t> العشوائية الجار تضمين (</a:t>
            </a:r>
            <a:r>
              <a:rPr lang="en-US" sz="1800" dirty="0"/>
              <a:t>t-SNE</a:t>
            </a:r>
            <a:r>
              <a:rPr lang="ar-EG" sz="1800" dirty="0"/>
              <a:t>).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الكشف عن الشذوذ</a:t>
            </a:r>
            <a:r>
              <a:rPr lang="ar-EG" sz="1800" dirty="0"/>
              <a:t>: في الكشف عن الشذوذ ، تحدد الخوارزمية نقاط البيانات التي تختلف اختلافا كبيرا عن بقية البيانات. يمكن استخدام اكتشاف الشذوذ في مهام مثل اكتشاف الاحتيال وتشخيص الأخطاء.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2672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9871A7-BF82-C62B-9052-3297C7E8E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B4A33C-3FDC-7F26-498C-A62763382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8A7249-75F5-91F2-03E8-9307C468B7D7}"/>
              </a:ext>
            </a:extLst>
          </p:cNvPr>
          <p:cNvSpPr txBox="1"/>
          <p:nvPr/>
        </p:nvSpPr>
        <p:spPr>
          <a:xfrm>
            <a:off x="2257168" y="731837"/>
            <a:ext cx="46296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ar-EG" sz="4400" b="1" dirty="0"/>
              <a:t>المحتويات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F60B62-DD97-4233-6EA5-365E9F703D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EG" dirty="0"/>
              <a:t>الذكاء الاصطناعي: التعريف والتاريخ والأنواع والمجالات</a:t>
            </a:r>
            <a:endParaRPr lang="en-US" dirty="0"/>
          </a:p>
          <a:p>
            <a:endParaRPr lang="ar-EG" dirty="0"/>
          </a:p>
          <a:p>
            <a:r>
              <a:rPr lang="ar-EG" dirty="0"/>
              <a:t>التعلم الآلي</a:t>
            </a:r>
          </a:p>
          <a:p>
            <a:endParaRPr lang="ar-EG" dirty="0"/>
          </a:p>
          <a:p>
            <a:r>
              <a:rPr lang="ar-EG" dirty="0"/>
              <a:t>التعلم الآلي المراقب </a:t>
            </a:r>
          </a:p>
          <a:p>
            <a:endParaRPr lang="ar-EG" dirty="0"/>
          </a:p>
          <a:p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7E34F9-F85A-9BBB-3F2A-127292F3407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</a:t>
            </a:r>
            <a:endParaRPr lang="ar-E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89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CDB09-B85F-FF92-4943-AC8076A64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7E7A80-C680-8AFC-74D1-163280DDB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AA37A-0873-34CF-FBCA-D6219E9FE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DDD901-2B63-4C5E-15FD-5ECB661C1CAA}"/>
              </a:ext>
            </a:extLst>
          </p:cNvPr>
          <p:cNvSpPr txBox="1"/>
          <p:nvPr/>
        </p:nvSpPr>
        <p:spPr>
          <a:xfrm>
            <a:off x="47517" y="6527800"/>
            <a:ext cx="5334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١٩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01D04-D9B9-530D-AAE1-418E687094A8}"/>
              </a:ext>
            </a:extLst>
          </p:cNvPr>
          <p:cNvSpPr txBox="1">
            <a:spLocks/>
          </p:cNvSpPr>
          <p:nvPr/>
        </p:nvSpPr>
        <p:spPr>
          <a:xfrm>
            <a:off x="457200" y="2857500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Thank you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D35A4A8-A487-EB02-0B81-05BDFC593C17}"/>
              </a:ext>
            </a:extLst>
          </p:cNvPr>
          <p:cNvSpPr txBox="1">
            <a:spLocks/>
          </p:cNvSpPr>
          <p:nvPr/>
        </p:nvSpPr>
        <p:spPr>
          <a:xfrm>
            <a:off x="3209925" y="4139396"/>
            <a:ext cx="2724150" cy="369332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Ahmed Mohammed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F98599-42CA-D347-4833-F5A7CC3E3BA5}"/>
              </a:ext>
            </a:extLst>
          </p:cNvPr>
          <p:cNvSpPr txBox="1">
            <a:spLocks/>
          </p:cNvSpPr>
          <p:nvPr/>
        </p:nvSpPr>
        <p:spPr>
          <a:xfrm>
            <a:off x="6965950" y="6558116"/>
            <a:ext cx="2724150" cy="369332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solidFill>
                  <a:schemeClr val="bg1"/>
                </a:solidFill>
              </a:rPr>
              <a:t>2/19/2024</a:t>
            </a:r>
          </a:p>
        </p:txBody>
      </p:sp>
    </p:spTree>
    <p:extLst>
      <p:ext uri="{BB962C8B-B14F-4D97-AF65-F5344CB8AC3E}">
        <p14:creationId xmlns:p14="http://schemas.microsoft.com/office/powerpoint/2010/main" val="306192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6AE56-E9E7-6F2F-3B26-3BD81503D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95DD65-3989-78B5-9C03-3563E4C49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B90160-5AC8-0E97-B74F-2E592F284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572" y="2284864"/>
            <a:ext cx="6194855" cy="41299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D2027A-B07B-35F8-86D3-CF2AE933E7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6C4B8-07D9-289A-826D-917BA1E4BC1E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٢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A5718-5044-4AC7-ACFB-79C034D9CBD3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ما هو الذكاء الاصطناعي(</a:t>
            </a:r>
            <a:r>
              <a:rPr lang="en-US" b="1" dirty="0"/>
              <a:t>AI</a:t>
            </a:r>
            <a:r>
              <a:rPr lang="ar-EG" dirty="0"/>
              <a:t>)؟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A7C852-F3DB-D682-064E-1167E39E7717}"/>
              </a:ext>
            </a:extLst>
          </p:cNvPr>
          <p:cNvSpPr txBox="1">
            <a:spLocks/>
          </p:cNvSpPr>
          <p:nvPr/>
        </p:nvSpPr>
        <p:spPr>
          <a:xfrm>
            <a:off x="304800" y="1566412"/>
            <a:ext cx="85344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(AI) </a:t>
            </a:r>
            <a:r>
              <a:rPr lang="ar-EG" sz="2400" b="1" dirty="0"/>
              <a:t> </a:t>
            </a:r>
            <a:r>
              <a:rPr lang="ar-EG" sz="2000" dirty="0"/>
              <a:t>يشير</a:t>
            </a:r>
            <a:r>
              <a:rPr lang="ar-EG" sz="2400" b="1" dirty="0"/>
              <a:t> </a:t>
            </a:r>
            <a:r>
              <a:rPr lang="ar-EG" sz="2200" dirty="0"/>
              <a:t>إلى الذكاء الاصطناعي ، والذي يشير إلى قدرة الآلات على أداء المهام التي تتطلب ذكاء بشريا.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7902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57C3-EE5C-C178-84FD-ABB13450A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50FABE-C067-F034-44AF-4D3261037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41F3F4-6079-4C80-4E85-A6A906BDD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47C688-F133-82F3-479A-D498D89CA4F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٣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9F9BC6-93D3-7FF4-B751-6CAC41130EC4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ما هو الذكاء الاصطناعي(</a:t>
            </a:r>
            <a:r>
              <a:rPr lang="en-US" b="1" dirty="0"/>
              <a:t>AI</a:t>
            </a:r>
            <a:r>
              <a:rPr lang="ar-EG" dirty="0"/>
              <a:t>)؟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248CEC-C93F-DF4A-FDAB-38B0F32F22CF}"/>
              </a:ext>
            </a:extLst>
          </p:cNvPr>
          <p:cNvSpPr txBox="1">
            <a:spLocks/>
          </p:cNvSpPr>
          <p:nvPr/>
        </p:nvSpPr>
        <p:spPr>
          <a:xfrm>
            <a:off x="228600" y="1447800"/>
            <a:ext cx="85344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تم تصميم أنظمة الذكاء الاصطناعي لمحاكاة الذكاء والسلوك البشري ، ويمكن تدريبها على التعرف على الأنماط والتنبؤات وأتمتة المهام بناء على بيانات الإدخال.</a:t>
            </a:r>
            <a:endParaRPr lang="en-US" sz="2200" dirty="0"/>
          </a:p>
        </p:txBody>
      </p:sp>
      <p:pic>
        <p:nvPicPr>
          <p:cNvPr id="8" name="Picture 4" descr="The workflow of AI based strategies. () The (yellow) column... | Download  Scientific Diagram">
            <a:extLst>
              <a:ext uri="{FF2B5EF4-FFF2-40B4-BE49-F238E27FC236}">
                <a16:creationId xmlns:a16="http://schemas.microsoft.com/office/drawing/2014/main" id="{7346FC78-09EB-164A-B0B9-6E936EABF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34775"/>
            <a:ext cx="57150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33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9AAEF-B0BB-B804-2A65-AF5D542C4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7E345B-CC96-2524-97D6-04724A8C9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8FFF42-3CF9-EDED-8A5E-1B377DC02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BD5F2A-0297-6881-F2F5-C1D5C61B1E2E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٤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CC615-0F58-65A3-B52C-0B2F15F5831A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73E7B6-033C-3532-A9E0-ABEE5E15E206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يان شي </a:t>
            </a:r>
            <a:r>
              <a:rPr lang="ar-EG" sz="2200" dirty="0"/>
              <a:t>المخترع الصيني</a:t>
            </a:r>
          </a:p>
          <a:p>
            <a:pPr marL="0" indent="0">
              <a:buNone/>
            </a:pPr>
            <a:r>
              <a:rPr lang="ar-EG" sz="2200" dirty="0"/>
              <a:t>   الذي عاش خلال القرن الخامس قبل الميلاد.</a:t>
            </a:r>
          </a:p>
          <a:p>
            <a:pPr marL="0" indent="0">
              <a:buNone/>
            </a:pPr>
            <a:r>
              <a:rPr lang="ar-EG" sz="2200" dirty="0"/>
              <a:t>   قام بتصميم إنسان آلي يمكنه أداء مهام مختلفة</a:t>
            </a:r>
          </a:p>
          <a:p>
            <a:pPr marL="0" indent="0">
              <a:buNone/>
            </a:pPr>
            <a:r>
              <a:rPr lang="ar-EG" sz="2200" dirty="0"/>
              <a:t>   مثل المشي والغناء والرقص</a:t>
            </a:r>
            <a:r>
              <a:rPr lang="en-US" sz="2200" dirty="0"/>
              <a:t>.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72CDCC7-510D-C836-4ED6-7E02C7B68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00527"/>
            <a:ext cx="4114800" cy="2663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048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D6BEE-FD60-6550-E78B-03F27D1A1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726FCD-E5EC-FF0B-F721-CE9FF3B19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CDD8A8-4059-EA98-5B04-F845DDEC6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5023B1-0EED-2FA8-6FC0-029187B8EFCB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٥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F8197-74BF-1EC5-C3C1-7BB5E878AFF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A805631-7AC5-A9D3-4FF1-BF24EAC29D75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br>
              <a:rPr lang="en-US" sz="2200" dirty="0"/>
            </a:b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الجزري</a:t>
            </a:r>
            <a:r>
              <a:rPr lang="ar-EG" sz="2200" dirty="0"/>
              <a:t> مخترع مسلم عاش خلال القرن الثاني عشر الميلادي.</a:t>
            </a:r>
          </a:p>
          <a:p>
            <a:pPr marL="0" indent="0">
              <a:buNone/>
            </a:pPr>
            <a:r>
              <a:rPr lang="ar-EG" sz="2200" dirty="0"/>
              <a:t>   قام بتصميم عدد </a:t>
            </a:r>
            <a:r>
              <a:rPr lang="ar-EG" sz="2200"/>
              <a:t>من الأتمته </a:t>
            </a:r>
            <a:r>
              <a:rPr lang="ar-EG" sz="2200" dirty="0"/>
              <a:t>، بما في ذلك إنسان الآلي</a:t>
            </a:r>
          </a:p>
          <a:p>
            <a:pPr marL="0" indent="0">
              <a:buNone/>
            </a:pPr>
            <a:r>
              <a:rPr lang="ar-EG" sz="2200" dirty="0"/>
              <a:t>   عازف ، وطاووس ميكانيكي ، وساعة مائية تتميز بأشكال</a:t>
            </a:r>
          </a:p>
          <a:p>
            <a:pPr marL="0" indent="0">
              <a:buNone/>
            </a:pPr>
            <a:r>
              <a:rPr lang="ar-EG" sz="2200" dirty="0"/>
              <a:t>   روبوتية تتحرك وتعزف الموسيقى.</a:t>
            </a:r>
            <a:endParaRPr lang="en-US" sz="2200" dirty="0"/>
          </a:p>
        </p:txBody>
      </p:sp>
      <p:pic>
        <p:nvPicPr>
          <p:cNvPr id="9" name="Picture 4" descr="The Father of Robotics: Al-Jazari">
            <a:extLst>
              <a:ext uri="{FF2B5EF4-FFF2-40B4-BE49-F238E27FC236}">
                <a16:creationId xmlns:a16="http://schemas.microsoft.com/office/drawing/2014/main" id="{3B25C82B-4B44-B3A0-FF47-D7A8E9007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35724"/>
            <a:ext cx="2708171" cy="3274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E834B4-3BCE-6AB0-58F6-EE84D1D42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871" y="4291138"/>
            <a:ext cx="1578823" cy="20195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B0D7D6-4602-A00D-0D3A-459EBA3476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094" y="4294974"/>
            <a:ext cx="1500087" cy="2015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0D9356D-D539-93F2-5DB5-1AFD08EB74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581" y="4291139"/>
            <a:ext cx="1398085" cy="201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3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1DE7E-7A06-8227-33F6-758460C2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0DEC7-4DB8-B958-9DD3-6FA998458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A5AE35-FFF4-C04F-47E8-ECF0ACE31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570FAD-AD38-738B-95AC-B1A46A24069C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٦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07125-F7C4-1233-1DE2-3990DA60C284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883DA8C-8EAD-935E-B53F-7D45EB69F5D0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br>
              <a:rPr lang="en-US" sz="2200" dirty="0"/>
            </a:br>
            <a:br>
              <a:rPr lang="en-US" sz="2200" dirty="0"/>
            </a:b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ليوناردو دا فينشي </a:t>
            </a:r>
            <a:r>
              <a:rPr lang="ar-EG" sz="2200" dirty="0"/>
              <a:t>فنان إيطالي والمخترع الذي</a:t>
            </a:r>
          </a:p>
          <a:p>
            <a:pPr marL="0" indent="0">
              <a:buNone/>
            </a:pPr>
            <a:r>
              <a:rPr lang="ar-EG" sz="2200" dirty="0"/>
              <a:t>   عاش خلال القرنين الخامس عشر والسادس عشر.</a:t>
            </a:r>
          </a:p>
          <a:p>
            <a:pPr marL="0" indent="0">
              <a:buNone/>
            </a:pPr>
            <a:r>
              <a:rPr lang="ar-EG" sz="2200" dirty="0"/>
              <a:t> قام بتصميم عدد من الأجهزة الروبوتية ، بما في ذلك</a:t>
            </a:r>
          </a:p>
          <a:p>
            <a:pPr marL="0" indent="0">
              <a:buNone/>
            </a:pPr>
            <a:r>
              <a:rPr lang="ar-EG" sz="2200" dirty="0"/>
              <a:t> فارس ميكانيكي يمكنه الجلوس والتلويح بذراعيه وتحريك رأسه.</a:t>
            </a:r>
            <a:endParaRPr lang="en-US" sz="2200" dirty="0"/>
          </a:p>
        </p:txBody>
      </p:sp>
      <p:pic>
        <p:nvPicPr>
          <p:cNvPr id="7" name="Picture 2" descr="undefined">
            <a:extLst>
              <a:ext uri="{FF2B5EF4-FFF2-40B4-BE49-F238E27FC236}">
                <a16:creationId xmlns:a16="http://schemas.microsoft.com/office/drawing/2014/main" id="{D3BA59E1-98BD-7807-E9AD-E26BAAB08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975" y="4627043"/>
            <a:ext cx="1756050" cy="175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A8FC96-4AD6-8654-07CB-DD24E75BE9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85822"/>
            <a:ext cx="1852123" cy="42972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479F10-2C10-E5A4-C3C3-09494517E2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857" y="4627043"/>
            <a:ext cx="2007943" cy="17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3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80409-86FF-63E2-1971-69917B8AC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2F9303-544A-F7C0-E915-15DF36EA9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4A9221-3AA3-E6E7-A29D-3D12EBF574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F60920-431D-4AF3-3359-A97F74BCB19F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٧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98D98-07B4-49E5-2A3D-4A46516EF19A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5025ED2-1ED7-6D5C-813F-75567AA59C9A}"/>
              </a:ext>
            </a:extLst>
          </p:cNvPr>
          <p:cNvSpPr txBox="1">
            <a:spLocks/>
          </p:cNvSpPr>
          <p:nvPr/>
        </p:nvSpPr>
        <p:spPr>
          <a:xfrm>
            <a:off x="152400" y="1773238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الاربعينات ، صاغ مصطلح "الذكاء الاصطناعي" جون مكارثي ، مارفن مينسكي ، وغيرهم من الباحثين في كلية دارموث. تم تأسيس مجال الذكاء الاصطناعي رسميا بهدف إنشاء آلات يمكنها التفكير والتعلم مثل البشر.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عام ١٩٦٠ ، كانت أول أنظمة الذكاء الاصطناعي ، التي تم تطويرها و هي قادرة على فهم اللغة الطبيعية والاستجابة لها. يعد برنامج إليزا(</a:t>
            </a:r>
            <a:r>
              <a:rPr lang="en-US" sz="2200" dirty="0"/>
              <a:t>ELIZA</a:t>
            </a:r>
            <a:r>
              <a:rPr lang="ar-EG" sz="2200" dirty="0"/>
              <a:t>) ، الذي طوره جوزيف وايزنباوم ، أحد برامج الدردشة الآلية الأولى التي يمكنها محاكاة محادثة مع مستخدم بشري.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عام ٢٠٠٠ ، تم تطوير تقنيات التعلم العميق ، والتي تعتمد على الشبكات العصبية مع العديد من الطبقات.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4724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3D3AD-D776-4DC0-3720-31B3BB6F6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3D10DE-9313-2D32-ECB5-D4983FB1B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CBDAB2-A53C-2187-AE3A-00B37098A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96E42A-0D6B-99FA-EAF6-4024B5ED676C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٨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AD5F06-6A70-62E9-1177-0E2CD0B2B861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AF66B7-01A4-B582-BA32-E6356A9751EE}"/>
              </a:ext>
            </a:extLst>
          </p:cNvPr>
          <p:cNvSpPr txBox="1">
            <a:spLocks/>
          </p:cNvSpPr>
          <p:nvPr/>
        </p:nvSpPr>
        <p:spPr>
          <a:xfrm>
            <a:off x="152400" y="144780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اليوم ، يتم استخدام الذكاء الاصطناعي في مجموعة واسعة من التطبيقات ، بما في ذلك السيارات ذاتية القيادة والمساعدين الافتراضيين والتشخيص الطبي. مع استمرار تقدم تقنية الذكاء الاصطناعي ، لديها القدرة على إحداث ثورة في العديد من الصناعات وتغيير الطريقة التي نعيش بها ونعمل بها.</a:t>
            </a:r>
            <a:endParaRPr lang="en-US" sz="2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F7512A-0D97-E77C-7EB1-A1BC4607470E}"/>
              </a:ext>
            </a:extLst>
          </p:cNvPr>
          <p:cNvGrpSpPr/>
          <p:nvPr/>
        </p:nvGrpSpPr>
        <p:grpSpPr>
          <a:xfrm>
            <a:off x="670703" y="2832443"/>
            <a:ext cx="3901297" cy="3609632"/>
            <a:chOff x="4572000" y="2662368"/>
            <a:chExt cx="3919538" cy="3838575"/>
          </a:xfrm>
        </p:grpSpPr>
        <p:pic>
          <p:nvPicPr>
            <p:cNvPr id="9" name="Picture 2" descr="7 Real-world Applications of AI - 360DigiTMG">
              <a:extLst>
                <a:ext uri="{FF2B5EF4-FFF2-40B4-BE49-F238E27FC236}">
                  <a16:creationId xmlns:a16="http://schemas.microsoft.com/office/drawing/2014/main" id="{6719D580-2A77-3AAE-A36A-0E04ACF243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2662368"/>
              <a:ext cx="3657600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33C4502-C3AE-B452-DD0C-F570308A6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78320" y="2662368"/>
              <a:ext cx="3013218" cy="6520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D66920-AF84-E20B-E0A7-BCB4DFB3D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7248" y="6138993"/>
              <a:ext cx="1762125" cy="361950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8FFBEF91-4624-EB11-F2A2-DC5EA69245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9584" y="3232306"/>
            <a:ext cx="3901297" cy="255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4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358</TotalTime>
  <Words>1139</Words>
  <Application>Microsoft Office PowerPoint</Application>
  <PresentationFormat>On-screen Show (4:3)</PresentationFormat>
  <Paragraphs>125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Google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Mustafa</dc:creator>
  <cp:lastModifiedBy>Omar Mustafa</cp:lastModifiedBy>
  <cp:revision>11</cp:revision>
  <dcterms:created xsi:type="dcterms:W3CDTF">2024-02-19T17:56:55Z</dcterms:created>
  <dcterms:modified xsi:type="dcterms:W3CDTF">2024-02-20T00:35:50Z</dcterms:modified>
</cp:coreProperties>
</file>

<file path=docProps/thumbnail.jpeg>
</file>